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3"/>
  </p:notesMasterIdLst>
  <p:sldIdLst>
    <p:sldId id="257" r:id="rId2"/>
  </p:sldIdLst>
  <p:sldSz cx="30279975" cy="42808525"/>
  <p:notesSz cx="21289963" cy="31729363"/>
  <p:defaultTextStyle>
    <a:defPPr>
      <a:defRPr lang="ja-JP"/>
    </a:defPPr>
    <a:lvl1pPr marL="0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FA6"/>
    <a:srgbClr val="FFE6B3"/>
    <a:srgbClr val="FFE2A7"/>
    <a:srgbClr val="FFCC66"/>
    <a:srgbClr val="FFCCCA"/>
    <a:srgbClr val="FFE8D1"/>
    <a:srgbClr val="FFD7AF"/>
    <a:srgbClr val="FFCC99"/>
    <a:srgbClr val="FFFFFF"/>
    <a:srgbClr val="F3CE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04" autoAdjust="0"/>
    <p:restoredTop sz="94340" autoAdjust="0"/>
  </p:normalViewPr>
  <p:slideViewPr>
    <p:cSldViewPr snapToObjects="1">
      <p:cViewPr>
        <p:scale>
          <a:sx n="33" d="100"/>
          <a:sy n="33" d="100"/>
        </p:scale>
        <p:origin x="-594" y="-78"/>
      </p:cViewPr>
      <p:guideLst>
        <p:guide orient="horz" pos="6679"/>
        <p:guide orient="horz" pos="442"/>
        <p:guide orient="horz" pos="2143"/>
        <p:guide orient="horz" pos="7359"/>
        <p:guide orient="horz" pos="20514"/>
        <p:guide orient="horz" pos="26637"/>
        <p:guide orient="horz" pos="2256"/>
        <p:guide orient="horz" pos="12349"/>
        <p:guide orient="horz" pos="12916"/>
        <p:guide pos="465"/>
        <p:guide pos="9310"/>
        <p:guide pos="9764"/>
        <p:guide pos="18609"/>
        <p:guide pos="1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9225655" cy="1586468"/>
          </a:xfrm>
          <a:prstGeom prst="rect">
            <a:avLst/>
          </a:prstGeom>
        </p:spPr>
        <p:txBody>
          <a:bodyPr vert="horz" lIns="362358" tIns="181177" rIns="362358" bIns="181177" rtlCol="0"/>
          <a:lstStyle>
            <a:lvl1pPr algn="l">
              <a:defRPr sz="49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2059386" y="5"/>
            <a:ext cx="9225655" cy="1586468"/>
          </a:xfrm>
          <a:prstGeom prst="rect">
            <a:avLst/>
          </a:prstGeom>
        </p:spPr>
        <p:txBody>
          <a:bodyPr vert="horz" lIns="362358" tIns="181177" rIns="362358" bIns="181177" rtlCol="0"/>
          <a:lstStyle>
            <a:lvl1pPr algn="r">
              <a:defRPr sz="4900"/>
            </a:lvl1pPr>
          </a:lstStyle>
          <a:p>
            <a:fld id="{85C32102-39A9-4518-B223-517BD9851178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438900" y="2382838"/>
            <a:ext cx="8412163" cy="1189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62358" tIns="181177" rIns="362358" bIns="1811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128999" y="15071452"/>
            <a:ext cx="17031969" cy="14278213"/>
          </a:xfrm>
          <a:prstGeom prst="rect">
            <a:avLst/>
          </a:prstGeom>
        </p:spPr>
        <p:txBody>
          <a:bodyPr vert="horz" lIns="362358" tIns="181177" rIns="362358" bIns="18117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30137391"/>
            <a:ext cx="9225655" cy="1586468"/>
          </a:xfrm>
          <a:prstGeom prst="rect">
            <a:avLst/>
          </a:prstGeom>
        </p:spPr>
        <p:txBody>
          <a:bodyPr vert="horz" lIns="362358" tIns="181177" rIns="362358" bIns="181177" rtlCol="0" anchor="b"/>
          <a:lstStyle>
            <a:lvl1pPr algn="l">
              <a:defRPr sz="49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2059386" y="30137391"/>
            <a:ext cx="9225655" cy="1586468"/>
          </a:xfrm>
          <a:prstGeom prst="rect">
            <a:avLst/>
          </a:prstGeom>
        </p:spPr>
        <p:txBody>
          <a:bodyPr vert="horz" lIns="362358" tIns="181177" rIns="362358" bIns="181177" rtlCol="0" anchor="b"/>
          <a:lstStyle>
            <a:lvl1pPr algn="r">
              <a:defRPr sz="4900"/>
            </a:lvl1pPr>
          </a:lstStyle>
          <a:p>
            <a:fld id="{73924785-380E-4223-811C-5BB79109C37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900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438900" y="2382838"/>
            <a:ext cx="8412163" cy="11893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4785-380E-4223-811C-5BB79109C37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352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9" y="13298393"/>
            <a:ext cx="25737979" cy="917608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7" y="24258165"/>
            <a:ext cx="21195982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278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0332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2983" y="1714329"/>
            <a:ext cx="6812994" cy="365259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44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2265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81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5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392322" y="9988659"/>
            <a:ext cx="13373655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415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3999" y="9582374"/>
            <a:ext cx="13378914" cy="399347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5381809" y="9582374"/>
            <a:ext cx="13384170" cy="399347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5381809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78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75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494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10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35087" y="33503619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30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9C53-D6E6-4C16-99D7-B4F959D95C11}" type="datetimeFigureOut">
              <a:rPr kumimoji="1" lang="ja-JP" altLang="en-US" smtClean="0"/>
              <a:pPr/>
              <a:t>2015/1/29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7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010D-6A04-4B9A-AE6B-FA6DC2CFFD5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06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サブタイトル 2"/>
          <p:cNvSpPr txBox="1">
            <a:spLocks/>
          </p:cNvSpPr>
          <p:nvPr/>
        </p:nvSpPr>
        <p:spPr bwMode="auto">
          <a:xfrm>
            <a:off x="444654" y="8825639"/>
            <a:ext cx="14396129" cy="8798140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３ー１　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化学肥料を与える頻度を変えた実験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＜準備物＞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化学肥料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en-US" altLang="ja-JP" sz="4000" dirty="0" err="1" smtClean="0">
                <a:latin typeface="HGP創英角ｺﾞｼｯｸUB" pitchFamily="50" charset="-128"/>
                <a:ea typeface="HGP創英角ｺﾞｼｯｸUB" pitchFamily="50" charset="-128"/>
              </a:rPr>
              <a:t>HYPONeX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lang="ja-JP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＜操作＞ 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化学肥料を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週間に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回（標準），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週間に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回，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3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週間に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回，与えない，この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ja-JP" sz="4000" dirty="0" err="1" smtClean="0">
                <a:latin typeface="HGP創英角ｺﾞｼｯｸUB" pitchFamily="50" charset="-128"/>
                <a:ea typeface="HGP創英角ｺﾞｼｯｸUB" pitchFamily="50" charset="-128"/>
              </a:rPr>
              <a:t>つの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ペース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で与えた</a:t>
            </a:r>
          </a:p>
          <a:p>
            <a:pPr latinLnBrk="1"/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＜結果＞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　　　　　 　　　 　　　　　　　　　　　　　　　　                          　　　　　　　　　　　　　　　　　　　　　 　　　         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</a:t>
            </a:r>
            <a:endParaRPr lang="ja-JP" altLang="en-US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           </a:t>
            </a: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                    </a:t>
            </a:r>
            <a:endParaRPr lang="en-US" altLang="ja-JP" sz="40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</a:t>
            </a: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　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" name="サブタイトル 7"/>
          <p:cNvSpPr>
            <a:spLocks noGrp="1"/>
          </p:cNvSpPr>
          <p:nvPr>
            <p:ph type="subTitle" idx="1"/>
          </p:nvPr>
        </p:nvSpPr>
        <p:spPr>
          <a:xfrm>
            <a:off x="378101" y="410496"/>
            <a:ext cx="29513647" cy="2271374"/>
          </a:xfrm>
          <a:solidFill>
            <a:schemeClr val="bg1"/>
          </a:solidFill>
        </p:spPr>
        <p:txBody>
          <a:bodyPr tIns="360000">
            <a:normAutofit fontScale="25000" lnSpcReduction="20000"/>
          </a:bodyPr>
          <a:lstStyle/>
          <a:p>
            <a:pPr algn="l">
              <a:lnSpc>
                <a:spcPct val="80000"/>
              </a:lnSpc>
            </a:pPr>
            <a:r>
              <a:rPr lang="ja-JP" altLang="en-US" sz="66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ja-JP" sz="3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非常食用グリーンカーテン設置に向けて，チョークの粉を再利用</a:t>
            </a:r>
            <a:endParaRPr lang="en-US" altLang="ja-JP" sz="66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r>
              <a:rPr lang="ja-JP" altLang="en-US" sz="4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endParaRPr lang="en-US" altLang="ja-JP" sz="87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r>
              <a:rPr lang="ja-JP" altLang="ja-JP" sz="19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真庭高校防災科学研究チーム</a:t>
            </a:r>
            <a:r>
              <a:rPr lang="ja-JP" altLang="en-US" sz="19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66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</a:t>
            </a:r>
            <a:r>
              <a:rPr lang="ja-JP" altLang="en-US" sz="87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920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</a:t>
            </a:r>
            <a:endParaRPr lang="en-US" altLang="ja-JP" sz="440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>
              <a:lnSpc>
                <a:spcPct val="80000"/>
              </a:lnSpc>
            </a:pPr>
            <a:r>
              <a:rPr lang="ja-JP" altLang="en-US" sz="6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</a:p>
          <a:p>
            <a:pPr algn="l">
              <a:lnSpc>
                <a:spcPct val="80000"/>
              </a:lnSpc>
            </a:pPr>
            <a:endParaRPr lang="ja-JP" altLang="en-US" sz="66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 eaLnBrk="1" hangingPunct="1">
              <a:lnSpc>
                <a:spcPct val="80000"/>
              </a:lnSpc>
            </a:pPr>
            <a:endParaRPr lang="ja-JP" altLang="en-US" sz="80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-7362888" y="23287665"/>
            <a:ext cx="3780483" cy="2623641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kumimoji="1" lang="ja-JP" altLang="en-US" sz="4800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0" name="Picture 2" descr="\\Ls-qvld9f\usbdisk2\旧共有フォルダ\◆広報室\真庭高校校章\岡山県立真庭高等学校校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2331" y="590519"/>
            <a:ext cx="1989519" cy="1911328"/>
          </a:xfrm>
          <a:prstGeom prst="rect">
            <a:avLst/>
          </a:prstGeom>
          <a:noFill/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378101" y="3041916"/>
            <a:ext cx="8461081" cy="5400690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１．はじめに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真庭高校が立地している落合地域は山や川に囲まれた環境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メリット</a:t>
            </a:r>
            <a:r>
              <a:rPr lang="en-US" altLang="ja-JP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&gt;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  自然に恵まれている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lang="ja-JP" altLang="en-US" sz="40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デメリット</a:t>
            </a:r>
            <a:r>
              <a:rPr lang="en-US" altLang="ja-JP" sz="40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&gt;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河川の氾濫や土砂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 　崩れの危険性がある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9379251" y="3041916"/>
            <a:ext cx="20522622" cy="5400690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２．目的　　　　　　　　　　　 非常持ち出し品　　　　　　　　　　　　　　　　　　　　　　　　　　　　　　　　　　　　　　　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 に生野菜がない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↓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  災害時に・・・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 ○冷却効果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 ○栄養面の補填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" name="Picture 2" descr="C:\Users\otiai67\Desktop\ＴＲ\DSC01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9350" y="4077048"/>
            <a:ext cx="5340683" cy="4005512"/>
          </a:xfrm>
          <a:prstGeom prst="rect">
            <a:avLst/>
          </a:prstGeom>
          <a:noFill/>
        </p:spPr>
      </p:pic>
      <p:sp>
        <p:nvSpPr>
          <p:cNvPr id="14" name="ドーナツ 13"/>
          <p:cNvSpPr/>
          <p:nvPr/>
        </p:nvSpPr>
        <p:spPr>
          <a:xfrm>
            <a:off x="12439642" y="6686577"/>
            <a:ext cx="990127" cy="1395983"/>
          </a:xfrm>
          <a:prstGeom prst="donut">
            <a:avLst>
              <a:gd name="adj" fmla="val 20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4800" dirty="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85" name="グループ化 84"/>
          <p:cNvGrpSpPr/>
          <p:nvPr/>
        </p:nvGrpSpPr>
        <p:grpSpPr>
          <a:xfrm>
            <a:off x="1026817" y="12403112"/>
            <a:ext cx="3311790" cy="2340299"/>
            <a:chOff x="1026817" y="11683020"/>
            <a:chExt cx="3311790" cy="2340299"/>
          </a:xfrm>
        </p:grpSpPr>
        <p:pic>
          <p:nvPicPr>
            <p:cNvPr id="15" name="Picture 2" descr="G:\ＴＲ\20140714\DSC01380.JPG"/>
            <p:cNvPicPr>
              <a:picLocks noChangeAspect="1" noChangeArrowheads="1"/>
            </p:cNvPicPr>
            <p:nvPr/>
          </p:nvPicPr>
          <p:blipFill>
            <a:blip r:embed="rId5" cstate="print"/>
            <a:srcRect l="6016" t="10696" r="9753" b="3736"/>
            <a:stretch>
              <a:fillRect/>
            </a:stretch>
          </p:blipFill>
          <p:spPr bwMode="auto">
            <a:xfrm>
              <a:off x="1026817" y="11683020"/>
              <a:ext cx="3311790" cy="2340299"/>
            </a:xfrm>
            <a:prstGeom prst="rect">
              <a:avLst/>
            </a:prstGeom>
            <a:noFill/>
          </p:spPr>
        </p:pic>
        <p:sp>
          <p:nvSpPr>
            <p:cNvPr id="16" name="正方形/長方形 15"/>
            <p:cNvSpPr/>
            <p:nvPr/>
          </p:nvSpPr>
          <p:spPr>
            <a:xfrm>
              <a:off x="1122397" y="13491427"/>
              <a:ext cx="2208274" cy="5318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3200" dirty="0" smtClean="0">
                  <a:latin typeface="HGP創英角ｺﾞｼｯｸUB" pitchFamily="50" charset="-128"/>
                  <a:ea typeface="HGP創英角ｺﾞｼｯｸUB" pitchFamily="50" charset="-128"/>
                </a:rPr>
                <a:t>①１週１回</a:t>
              </a:r>
              <a:endPara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4878676" y="12403112"/>
            <a:ext cx="3468298" cy="2277908"/>
            <a:chOff x="5021665" y="11925435"/>
            <a:chExt cx="3468298" cy="2277908"/>
          </a:xfrm>
        </p:grpSpPr>
        <p:pic>
          <p:nvPicPr>
            <p:cNvPr id="17" name="Picture 5" descr="G:\ＴＲ\20140714\DSC0138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1665" y="11925435"/>
              <a:ext cx="3468298" cy="2277908"/>
            </a:xfrm>
            <a:prstGeom prst="rect">
              <a:avLst/>
            </a:prstGeom>
            <a:noFill/>
          </p:spPr>
        </p:pic>
        <p:sp>
          <p:nvSpPr>
            <p:cNvPr id="18" name="正方形/長方形 17"/>
            <p:cNvSpPr/>
            <p:nvPr/>
          </p:nvSpPr>
          <p:spPr>
            <a:xfrm>
              <a:off x="5118826" y="13663273"/>
              <a:ext cx="2701777" cy="424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200" dirty="0" smtClean="0">
                  <a:latin typeface="HGP創英角ｺﾞｼｯｸUB" pitchFamily="50" charset="-128"/>
                  <a:ea typeface="HGP創英角ｺﾞｼｯｸUB" pitchFamily="50" charset="-128"/>
                </a:rPr>
                <a:t>②２週１回</a:t>
              </a:r>
              <a:endPara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1073014" y="15103457"/>
            <a:ext cx="3265593" cy="2160276"/>
            <a:chOff x="918171" y="16363618"/>
            <a:chExt cx="3265593" cy="2160276"/>
          </a:xfrm>
        </p:grpSpPr>
        <p:pic>
          <p:nvPicPr>
            <p:cNvPr id="19" name="Picture 4" descr="G:\ＴＲ\20140714\DSC01383.JPG"/>
            <p:cNvPicPr>
              <a:picLocks noChangeAspect="1" noChangeArrowheads="1"/>
            </p:cNvPicPr>
            <p:nvPr/>
          </p:nvPicPr>
          <p:blipFill>
            <a:blip r:embed="rId7" cstate="print"/>
            <a:srcRect l="20927" t="25208" r="21715" b="17450"/>
            <a:stretch>
              <a:fillRect/>
            </a:stretch>
          </p:blipFill>
          <p:spPr bwMode="auto">
            <a:xfrm>
              <a:off x="918171" y="16363618"/>
              <a:ext cx="3265593" cy="2029507"/>
            </a:xfrm>
            <a:prstGeom prst="rect">
              <a:avLst/>
            </a:prstGeom>
            <a:noFill/>
          </p:spPr>
        </p:pic>
        <p:sp>
          <p:nvSpPr>
            <p:cNvPr id="20" name="正方形/長方形 19"/>
            <p:cNvSpPr/>
            <p:nvPr/>
          </p:nvSpPr>
          <p:spPr>
            <a:xfrm>
              <a:off x="971191" y="17766546"/>
              <a:ext cx="2827347" cy="7573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200" dirty="0" smtClean="0">
                  <a:latin typeface="HGP創英角ｺﾞｼｯｸUB" pitchFamily="50" charset="-128"/>
                  <a:ea typeface="HGP創英角ｺﾞｼｯｸUB" pitchFamily="50" charset="-128"/>
                </a:rPr>
                <a:t>③３週１回</a:t>
              </a:r>
              <a:endPara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873274" y="14923434"/>
            <a:ext cx="3468298" cy="2312133"/>
            <a:chOff x="21479429" y="16723664"/>
            <a:chExt cx="6171841" cy="4907413"/>
          </a:xfrm>
        </p:grpSpPr>
        <p:pic>
          <p:nvPicPr>
            <p:cNvPr id="21" name="Picture 3" descr="G:\ＴＲ\20140714\DSC01391.JPG"/>
            <p:cNvPicPr>
              <a:picLocks noChangeAspect="1" noChangeArrowheads="1"/>
            </p:cNvPicPr>
            <p:nvPr/>
          </p:nvPicPr>
          <p:blipFill>
            <a:blip r:embed="rId8" cstate="print"/>
            <a:srcRect t="7894" r="8868" b="7895"/>
            <a:stretch>
              <a:fillRect/>
            </a:stretch>
          </p:blipFill>
          <p:spPr bwMode="auto">
            <a:xfrm>
              <a:off x="21479429" y="16723664"/>
              <a:ext cx="6171841" cy="4752557"/>
            </a:xfrm>
            <a:prstGeom prst="rect">
              <a:avLst/>
            </a:prstGeom>
            <a:noFill/>
          </p:spPr>
        </p:pic>
        <p:sp>
          <p:nvSpPr>
            <p:cNvPr id="23" name="正方形/長方形 22"/>
            <p:cNvSpPr/>
            <p:nvPr/>
          </p:nvSpPr>
          <p:spPr>
            <a:xfrm>
              <a:off x="21742292" y="20324124"/>
              <a:ext cx="4019052" cy="13069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200" dirty="0" smtClean="0">
                  <a:latin typeface="HGP創英角ｺﾞｼｯｸUB" pitchFamily="50" charset="-128"/>
                  <a:ea typeface="HGP創英角ｺﾞｼｯｸUB" pitchFamily="50" charset="-128"/>
                </a:rPr>
                <a:t>④なし</a:t>
              </a:r>
              <a:endPara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aphicFrame>
        <p:nvGraphicFramePr>
          <p:cNvPr id="40" name="表 39"/>
          <p:cNvGraphicFramePr>
            <a:graphicFrameLocks noGrp="1"/>
          </p:cNvGraphicFramePr>
          <p:nvPr/>
        </p:nvGraphicFramePr>
        <p:xfrm>
          <a:off x="17054852" y="14571565"/>
          <a:ext cx="9786630" cy="182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105"/>
                <a:gridCol w="1631105"/>
                <a:gridCol w="1631105"/>
                <a:gridCol w="1631105"/>
                <a:gridCol w="1631105"/>
                <a:gridCol w="1631105"/>
              </a:tblGrid>
              <a:tr h="913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日付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6/16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6/23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7/7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7/14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8/26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9132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pH</a:t>
                      </a:r>
                      <a:endParaRPr kumimoji="1" lang="ja-JP" altLang="en-US" sz="4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５．５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５．５</a:t>
                      </a:r>
                      <a:endParaRPr kumimoji="1" lang="ja-JP" altLang="en-US" sz="20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６．０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６．５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６．５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" name="サブタイトル 2"/>
          <p:cNvSpPr txBox="1">
            <a:spLocks/>
          </p:cNvSpPr>
          <p:nvPr/>
        </p:nvSpPr>
        <p:spPr bwMode="auto">
          <a:xfrm>
            <a:off x="491820" y="18163848"/>
            <a:ext cx="29457219" cy="11341449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marL="1166400" indent="-914400">
              <a:spcBef>
                <a:spcPct val="20000"/>
              </a:spcBef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４－１　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各色チョークの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測定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なぜ、チョーク！？</a:t>
            </a:r>
            <a:endParaRPr lang="en-US" altLang="ja-JP" sz="1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土壌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の改質に必要なのは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石灰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である。石灰の中でも苦土石灰の主成分は炭酸カルシウムである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学校にあるチョークに炭酸カルシウムが使われていたのを思い出した！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そこで、チョークの粉やチョークの短くなった物は廃棄をするだけなので、これを再利用しようと考えた！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＜操作＞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＜結果・考察＞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" name="サブタイトル 2"/>
          <p:cNvSpPr txBox="1">
            <a:spLocks/>
          </p:cNvSpPr>
          <p:nvPr/>
        </p:nvSpPr>
        <p:spPr bwMode="auto">
          <a:xfrm>
            <a:off x="444654" y="29865343"/>
            <a:ext cx="29457219" cy="6480828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marL="1166400" indent="-914400">
              <a:spcBef>
                <a:spcPct val="20000"/>
              </a:spcBef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４－２　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土壌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の改質実験 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＜結果・考察＞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＜準備物＞市販堆肥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あかぎ園芸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ja-JP" sz="4400" dirty="0" err="1" smtClean="0">
                <a:latin typeface="HGP創英角ｺﾞｼｯｸUB" pitchFamily="50" charset="-128"/>
                <a:ea typeface="HGP創英角ｺﾞｼｯｸUB" pitchFamily="50" charset="-128"/>
              </a:rPr>
              <a:t>，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土壌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メーター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シンワ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ja-JP" altLang="en-US" sz="4400" dirty="0" smtClean="0"/>
              <a:t>　　　　　　　　　　</a:t>
            </a:r>
            <a:endParaRPr lang="ja-JP" altLang="ja-JP" sz="4400" dirty="0" smtClean="0"/>
          </a:p>
          <a:p>
            <a:pPr latinLnBrk="1"/>
            <a:r>
              <a:rPr lang="ja-JP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＜操作＞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１．チョークの粉を電子天秤で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20g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量り取った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２．土壌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pH=6.5</a:t>
            </a:r>
            <a:r>
              <a:rPr lang="ja-JP" altLang="en-US" sz="4400" dirty="0" err="1" smtClean="0">
                <a:latin typeface="HGP創英角ｺﾞｼｯｸUB" pitchFamily="50" charset="-128"/>
                <a:ea typeface="HGP創英角ｺﾞｼｯｸUB" pitchFamily="50" charset="-128"/>
              </a:rPr>
              <a:t>の堆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肥に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20g</a:t>
            </a:r>
            <a:r>
              <a:rPr lang="ja-JP" altLang="en-US" sz="4400" dirty="0" err="1" smtClean="0">
                <a:latin typeface="HGP創英角ｺﾞｼｯｸUB" pitchFamily="50" charset="-128"/>
                <a:ea typeface="HGP創英角ｺﾞｼｯｸUB" pitchFamily="50" charset="-128"/>
              </a:rPr>
              <a:t>ずつ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チョーク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を加え、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を測定した（６カ所：右参照）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３．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pH=7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になるまでチョークを加え、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チョークと石灰を比較した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endParaRPr lang="en-US" altLang="ja-JP" sz="44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17840331" y="30045366"/>
            <a:ext cx="1" cy="59407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表 78"/>
          <p:cNvGraphicFramePr>
            <a:graphicFrameLocks noGrp="1"/>
          </p:cNvGraphicFramePr>
          <p:nvPr/>
        </p:nvGraphicFramePr>
        <p:xfrm>
          <a:off x="20745787" y="3762010"/>
          <a:ext cx="8796040" cy="39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208"/>
                <a:gridCol w="1759208"/>
                <a:gridCol w="1759208"/>
                <a:gridCol w="1759208"/>
                <a:gridCol w="1759208"/>
              </a:tblGrid>
              <a:tr h="1440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栄養素</a:t>
                      </a:r>
                      <a:endParaRPr kumimoji="1" lang="ja-JP" altLang="en-US" sz="36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ナトリウム</a:t>
                      </a:r>
                      <a:endParaRPr kumimoji="1" lang="ja-JP" altLang="en-US" sz="28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カルシウム</a:t>
                      </a:r>
                      <a:endParaRPr kumimoji="1" lang="ja-JP" altLang="en-US" sz="28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ビタミン</a:t>
                      </a:r>
                      <a:r>
                        <a:rPr kumimoji="1" lang="en-US" altLang="ja-JP" sz="28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α-</a:t>
                      </a:r>
                      <a:r>
                        <a:rPr kumimoji="1" lang="ja-JP" altLang="en-US" sz="24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カロテン</a:t>
                      </a:r>
                      <a:endParaRPr kumimoji="1" lang="ja-JP" altLang="en-US" sz="24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13201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乾燥</a:t>
                      </a:r>
                      <a:endParaRPr kumimoji="1" lang="en-US" altLang="ja-JP" sz="36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わかめ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290mg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130mg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3mg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0μg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12001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ゴーヤ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1mg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14mg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76mg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93μg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7" name="正方形/長方形 56"/>
          <p:cNvSpPr/>
          <p:nvPr/>
        </p:nvSpPr>
        <p:spPr>
          <a:xfrm>
            <a:off x="738146" y="22108088"/>
            <a:ext cx="15747571" cy="2356565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4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83156" y="19144783"/>
            <a:ext cx="28398625" cy="29795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4800" dirty="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22441365" y="14282887"/>
            <a:ext cx="3785552" cy="2336908"/>
            <a:chOff x="11539527" y="37786355"/>
            <a:chExt cx="5040642" cy="3960506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539527" y="37966378"/>
              <a:ext cx="4946191" cy="378048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5" name="ドーナツ 74"/>
            <p:cNvSpPr/>
            <p:nvPr/>
          </p:nvSpPr>
          <p:spPr>
            <a:xfrm rot="16200000">
              <a:off x="13159733" y="38146402"/>
              <a:ext cx="3780483" cy="3060389"/>
            </a:xfrm>
            <a:prstGeom prst="donut">
              <a:avLst>
                <a:gd name="adj" fmla="val 202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0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120" name="サブタイトル 2"/>
          <p:cNvSpPr txBox="1">
            <a:spLocks/>
          </p:cNvSpPr>
          <p:nvPr/>
        </p:nvSpPr>
        <p:spPr bwMode="auto">
          <a:xfrm>
            <a:off x="444654" y="36706217"/>
            <a:ext cx="29457219" cy="5400690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５．まとめ・展望　　　　　　　　　　　　　　　　　　　　　　　　　　　　　　　　　　　　　　　　　　　　　　　　　　　　　　　　　番外編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①　来年の夏、研究データを活用して、ゴーヤの非常食用グリーンカーテンに再チャレンジ！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②　１つのプランター（土壌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pH=6.5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）を土壌改質するためには、チョーク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140g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が必要である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この重さはチョーク１２．９本分に値する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[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チョーク１本：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10.88g]</a:t>
            </a: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③　研究の目的は防災への備えに対する啓発活動である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 地域の小中学校に非常食用グリーンカーテンを広め、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 防災意識・理科の素晴らしさを伝えていきたい！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12586638" y="32745711"/>
            <a:ext cx="4780178" cy="2962316"/>
            <a:chOff x="8839182" y="32483741"/>
            <a:chExt cx="4780178" cy="296231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39182" y="32483741"/>
              <a:ext cx="4780178" cy="2962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ドーナツ 121"/>
            <p:cNvSpPr/>
            <p:nvPr/>
          </p:nvSpPr>
          <p:spPr>
            <a:xfrm>
              <a:off x="9604042" y="34005872"/>
              <a:ext cx="495301" cy="528091"/>
            </a:xfrm>
            <a:prstGeom prst="donut">
              <a:avLst>
                <a:gd name="adj" fmla="val 4714"/>
              </a:avLst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3" name="ドーナツ 122"/>
            <p:cNvSpPr/>
            <p:nvPr/>
          </p:nvSpPr>
          <p:spPr>
            <a:xfrm>
              <a:off x="9604042" y="34629963"/>
              <a:ext cx="495301" cy="528091"/>
            </a:xfrm>
            <a:prstGeom prst="donut">
              <a:avLst>
                <a:gd name="adj" fmla="val 4714"/>
              </a:avLst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4" name="ドーナツ 123"/>
            <p:cNvSpPr/>
            <p:nvPr/>
          </p:nvSpPr>
          <p:spPr>
            <a:xfrm>
              <a:off x="11044226" y="34629963"/>
              <a:ext cx="495301" cy="528091"/>
            </a:xfrm>
            <a:prstGeom prst="donut">
              <a:avLst>
                <a:gd name="adj" fmla="val 4714"/>
              </a:avLst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5" name="ドーナツ 124"/>
            <p:cNvSpPr/>
            <p:nvPr/>
          </p:nvSpPr>
          <p:spPr>
            <a:xfrm>
              <a:off x="11044226" y="34005872"/>
              <a:ext cx="495301" cy="528091"/>
            </a:xfrm>
            <a:prstGeom prst="donut">
              <a:avLst>
                <a:gd name="adj" fmla="val 4714"/>
              </a:avLst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6" name="ドーナツ 125"/>
            <p:cNvSpPr/>
            <p:nvPr/>
          </p:nvSpPr>
          <p:spPr>
            <a:xfrm>
              <a:off x="12619665" y="34559992"/>
              <a:ext cx="495301" cy="528091"/>
            </a:xfrm>
            <a:prstGeom prst="donut">
              <a:avLst>
                <a:gd name="adj" fmla="val 4714"/>
              </a:avLst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7" name="ドーナツ 126"/>
            <p:cNvSpPr/>
            <p:nvPr/>
          </p:nvSpPr>
          <p:spPr>
            <a:xfrm>
              <a:off x="12439642" y="34031901"/>
              <a:ext cx="495301" cy="528091"/>
            </a:xfrm>
            <a:prstGeom prst="donut">
              <a:avLst>
                <a:gd name="adj" fmla="val 4714"/>
              </a:avLst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pic>
        <p:nvPicPr>
          <p:cNvPr id="1034" name="Picture 10" descr="C:\Users\otiai74\AppData\Local\Microsoft\Windows\Temporary Internet Files\Content.IE5\Z11YQHAN\7114230f269189bd60a45f2909e5e8c2_262_30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86793" y="38866492"/>
            <a:ext cx="2700345" cy="3091995"/>
          </a:xfrm>
          <a:prstGeom prst="rect">
            <a:avLst/>
          </a:prstGeom>
          <a:noFill/>
        </p:spPr>
      </p:pic>
      <p:cxnSp>
        <p:nvCxnSpPr>
          <p:cNvPr id="132" name="直線コネクタ 131"/>
          <p:cNvCxnSpPr/>
          <p:nvPr/>
        </p:nvCxnSpPr>
        <p:spPr>
          <a:xfrm>
            <a:off x="23128046" y="37246286"/>
            <a:ext cx="1" cy="4555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G:\ＴＲ\20140714\DSC0139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073992" y="37966377"/>
            <a:ext cx="5354365" cy="4015774"/>
          </a:xfrm>
          <a:prstGeom prst="rect">
            <a:avLst/>
          </a:prstGeom>
          <a:noFill/>
        </p:spPr>
      </p:pic>
      <p:grpSp>
        <p:nvGrpSpPr>
          <p:cNvPr id="90" name="グループ化 89"/>
          <p:cNvGrpSpPr/>
          <p:nvPr/>
        </p:nvGrpSpPr>
        <p:grpSpPr>
          <a:xfrm>
            <a:off x="23389708" y="19604032"/>
            <a:ext cx="5612050" cy="2235727"/>
            <a:chOff x="23389708" y="18703917"/>
            <a:chExt cx="5612050" cy="223572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3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23389708" y="18703917"/>
              <a:ext cx="5612050" cy="2235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" name="ドーナツ 92"/>
            <p:cNvSpPr/>
            <p:nvPr/>
          </p:nvSpPr>
          <p:spPr>
            <a:xfrm rot="16200000">
              <a:off x="25799025" y="16792682"/>
              <a:ext cx="1080137" cy="5262654"/>
            </a:xfrm>
            <a:prstGeom prst="donut">
              <a:avLst>
                <a:gd name="adj" fmla="val 202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18987022" y="30585435"/>
            <a:ext cx="9474667" cy="5400691"/>
            <a:chOff x="18200377" y="30045366"/>
            <a:chExt cx="10441335" cy="5580714"/>
          </a:xfrm>
        </p:grpSpPr>
        <p:grpSp>
          <p:nvGrpSpPr>
            <p:cNvPr id="106" name="グループ化 105"/>
            <p:cNvGrpSpPr/>
            <p:nvPr/>
          </p:nvGrpSpPr>
          <p:grpSpPr>
            <a:xfrm>
              <a:off x="18200377" y="30045366"/>
              <a:ext cx="10441335" cy="5580714"/>
              <a:chOff x="18522323" y="30045366"/>
              <a:chExt cx="10648958" cy="569520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522323" y="30765459"/>
                <a:ext cx="7991695" cy="4975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正方形/長方形 103"/>
              <p:cNvSpPr/>
              <p:nvPr/>
            </p:nvSpPr>
            <p:spPr>
              <a:xfrm>
                <a:off x="18570924" y="30045366"/>
                <a:ext cx="2689845" cy="64633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3600" dirty="0" smtClean="0">
                    <a:latin typeface="HGPｺﾞｼｯｸE" pitchFamily="50" charset="-128"/>
                    <a:ea typeface="HGPｺﾞｼｯｸE" pitchFamily="50" charset="-128"/>
                  </a:rPr>
                  <a:t>土壌ｐＨ</a:t>
                </a:r>
                <a:endParaRPr kumimoji="1" lang="ja-JP" altLang="en-US" sz="36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26481436" y="34725964"/>
                <a:ext cx="2689845" cy="64633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3600" dirty="0" smtClean="0">
                    <a:latin typeface="HGPｺﾞｼｯｸE" pitchFamily="50" charset="-128"/>
                    <a:ea typeface="HGPｺﾞｼｯｸE" pitchFamily="50" charset="-128"/>
                  </a:rPr>
                  <a:t>加えた量</a:t>
                </a:r>
                <a:r>
                  <a:rPr kumimoji="1" lang="en-US" altLang="ja-JP" sz="3600" dirty="0" smtClean="0">
                    <a:latin typeface="HGPｺﾞｼｯｸE" pitchFamily="50" charset="-128"/>
                    <a:ea typeface="HGPｺﾞｼｯｸE" pitchFamily="50" charset="-128"/>
                  </a:rPr>
                  <a:t>[g]</a:t>
                </a:r>
                <a:endParaRPr kumimoji="1" lang="ja-JP" altLang="en-US" sz="36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  <p:sp>
          <p:nvSpPr>
            <p:cNvPr id="108" name="正方形/長方形 107"/>
            <p:cNvSpPr/>
            <p:nvPr/>
          </p:nvSpPr>
          <p:spPr>
            <a:xfrm>
              <a:off x="22763897" y="30299150"/>
              <a:ext cx="2637401" cy="64633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3600" dirty="0" smtClean="0">
                  <a:latin typeface="HGPｺﾞｼｯｸE" pitchFamily="50" charset="-128"/>
                  <a:ea typeface="HGPｺﾞｼｯｸE" pitchFamily="50" charset="-128"/>
                </a:rPr>
                <a:t>チョーク</a:t>
              </a:r>
              <a:endParaRPr kumimoji="1" lang="ja-JP" altLang="en-US" sz="36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25284219" y="30225389"/>
              <a:ext cx="2637401" cy="64633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3600" dirty="0" smtClean="0">
                  <a:latin typeface="HGPｺﾞｼｯｸE" pitchFamily="50" charset="-128"/>
                  <a:ea typeface="HGPｺﾞｼｯｸE" pitchFamily="50" charset="-128"/>
                </a:rPr>
                <a:t>石灰</a:t>
              </a:r>
              <a:endParaRPr kumimoji="1" lang="ja-JP" altLang="en-US" sz="36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pic>
        <p:nvPicPr>
          <p:cNvPr id="26" name="Picture 6" descr="C:\Users\otiai74\AppData\Local\Microsoft\Windows\Temporary Internet Files\Content.IE5\ADUBKZZP\sgi01a201411101200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951022" y="39046514"/>
            <a:ext cx="2160277" cy="270034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9541581" y="12043066"/>
            <a:ext cx="3618153" cy="51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8" name="コンテンツ プレースホルダ 12"/>
          <p:cNvGraphicFramePr>
            <a:graphicFrameLocks/>
          </p:cNvGraphicFramePr>
          <p:nvPr/>
        </p:nvGraphicFramePr>
        <p:xfrm>
          <a:off x="1163277" y="26912997"/>
          <a:ext cx="13028673" cy="22322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61239"/>
                <a:gridCol w="1861239"/>
                <a:gridCol w="1861239"/>
                <a:gridCol w="1861239"/>
                <a:gridCol w="1861239"/>
                <a:gridCol w="1861239"/>
                <a:gridCol w="1861239"/>
              </a:tblGrid>
              <a:tr h="11161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色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白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赤</a:t>
                      </a:r>
                      <a:endParaRPr kumimoji="1" lang="ja-JP" altLang="en-US" sz="3600" dirty="0">
                        <a:solidFill>
                          <a:srgbClr val="FFFF0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黄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橙</a:t>
                      </a:r>
                      <a:endParaRPr kumimoji="1" lang="ja-JP" altLang="en-US" sz="3600" dirty="0">
                        <a:solidFill>
                          <a:schemeClr val="accent6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緑</a:t>
                      </a:r>
                      <a:endParaRPr kumimoji="1" lang="en-US" altLang="ja-JP" sz="3600" dirty="0" smtClean="0">
                        <a:solidFill>
                          <a:srgbClr val="00B05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石灰</a:t>
                      </a:r>
                      <a:endParaRPr kumimoji="1" lang="ja-JP" altLang="en-US" sz="3600" dirty="0">
                        <a:solidFill>
                          <a:schemeClr val="bg1">
                            <a:lumMod val="75000"/>
                          </a:schemeClr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161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pH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９．７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９．７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９．７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９．６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９．５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９．３</a:t>
                      </a:r>
                      <a:endParaRPr kumimoji="1" lang="ja-JP" altLang="en-US" sz="36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角丸四角形吹き出し 88"/>
          <p:cNvSpPr/>
          <p:nvPr/>
        </p:nvSpPr>
        <p:spPr>
          <a:xfrm>
            <a:off x="14840783" y="26811421"/>
            <a:ext cx="12000699" cy="1800229"/>
          </a:xfrm>
          <a:prstGeom prst="wedgeRoundRectCallout">
            <a:avLst>
              <a:gd name="adj1" fmla="val -56092"/>
              <a:gd name="adj2" fmla="val -41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・チョークを石灰として、再利用可能と判断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・色にさほど</a:t>
            </a: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差がなく、混在していても利用可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sz="4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1257936" y="23384515"/>
            <a:ext cx="26843707" cy="2525120"/>
            <a:chOff x="1257936" y="22484400"/>
            <a:chExt cx="26843707" cy="2525120"/>
          </a:xfrm>
        </p:grpSpPr>
        <p:grpSp>
          <p:nvGrpSpPr>
            <p:cNvPr id="87" name="グループ化 86"/>
            <p:cNvGrpSpPr/>
            <p:nvPr/>
          </p:nvGrpSpPr>
          <p:grpSpPr>
            <a:xfrm>
              <a:off x="1257936" y="22484400"/>
              <a:ext cx="26843707" cy="2525120"/>
              <a:chOff x="1642709" y="23919786"/>
              <a:chExt cx="26843707" cy="2525120"/>
            </a:xfrm>
          </p:grpSpPr>
          <p:pic>
            <p:nvPicPr>
              <p:cNvPr id="46" name="Picture 3" descr="C:\Users\otiai67\Desktop\ＴＲ\20141110\DSC_0015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5455" r="3637" b="7273"/>
              <a:stretch>
                <a:fillRect/>
              </a:stretch>
            </p:blipFill>
            <p:spPr bwMode="auto">
              <a:xfrm>
                <a:off x="1642709" y="23975542"/>
                <a:ext cx="3035210" cy="2345389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otiai67\Desktop\ＴＲ\20141110\DSC_0007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r="10667" b="12609"/>
              <a:stretch>
                <a:fillRect/>
              </a:stretch>
            </p:blipFill>
            <p:spPr bwMode="auto">
              <a:xfrm>
                <a:off x="6143283" y="23975542"/>
                <a:ext cx="3035209" cy="2345389"/>
              </a:xfrm>
              <a:prstGeom prst="rect">
                <a:avLst/>
              </a:prstGeom>
              <a:noFill/>
            </p:spPr>
          </p:pic>
          <p:pic>
            <p:nvPicPr>
              <p:cNvPr id="48" name="Picture 7" descr="C:\Users\otiai67\Desktop\ＴＲ\20141110\DSC_0011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10000" contrast="10000"/>
              </a:blip>
              <a:srcRect t="5660" r="3774"/>
              <a:stretch>
                <a:fillRect/>
              </a:stretch>
            </p:blipFill>
            <p:spPr bwMode="auto">
              <a:xfrm>
                <a:off x="10688626" y="23975543"/>
                <a:ext cx="3195645" cy="2469363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C:\Users\otiai67\Desktop\ＴＲ\20141216\DSC02058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25119589" y="23919786"/>
                <a:ext cx="3366827" cy="2525120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G:\ＴＲ\20150115\DSC02110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15500754" y="24014596"/>
                <a:ext cx="3240414" cy="243031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G:\ＴＲ\20150115\DSC02119.JP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0234241" y="23919786"/>
                <a:ext cx="3366827" cy="2525120"/>
              </a:xfrm>
              <a:prstGeom prst="rect">
                <a:avLst/>
              </a:prstGeom>
              <a:noFill/>
            </p:spPr>
          </p:pic>
          <p:sp>
            <p:nvSpPr>
              <p:cNvPr id="110" name="右矢印 109"/>
              <p:cNvSpPr/>
              <p:nvPr/>
            </p:nvSpPr>
            <p:spPr>
              <a:xfrm>
                <a:off x="5020991" y="24824699"/>
                <a:ext cx="757800" cy="72009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48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111" name="右矢印 110"/>
              <p:cNvSpPr/>
              <p:nvPr/>
            </p:nvSpPr>
            <p:spPr>
              <a:xfrm>
                <a:off x="9521566" y="24824699"/>
                <a:ext cx="757800" cy="72009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48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112" name="右矢印 111"/>
              <p:cNvSpPr/>
              <p:nvPr/>
            </p:nvSpPr>
            <p:spPr>
              <a:xfrm>
                <a:off x="14382187" y="24824699"/>
                <a:ext cx="757800" cy="72009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48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113" name="右矢印 112"/>
              <p:cNvSpPr/>
              <p:nvPr/>
            </p:nvSpPr>
            <p:spPr>
              <a:xfrm>
                <a:off x="19062785" y="24644676"/>
                <a:ext cx="757800" cy="72009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48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114" name="右矢印 113"/>
              <p:cNvSpPr/>
              <p:nvPr/>
            </p:nvSpPr>
            <p:spPr>
              <a:xfrm>
                <a:off x="23961114" y="24824699"/>
                <a:ext cx="757800" cy="72009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48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21825565" y="24279832"/>
                <a:ext cx="1874213" cy="64633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3600" dirty="0" smtClean="0">
                    <a:solidFill>
                      <a:srgbClr val="FF0000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約３ｃｍ</a:t>
                </a:r>
                <a:endParaRPr kumimoji="1" lang="ja-JP" altLang="en-US" sz="3600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  <p:sp>
          <p:nvSpPr>
            <p:cNvPr id="100" name="上下矢印 99"/>
            <p:cNvSpPr/>
            <p:nvPr/>
          </p:nvSpPr>
          <p:spPr>
            <a:xfrm flipH="1">
              <a:off x="21546829" y="23406163"/>
              <a:ext cx="448785" cy="703242"/>
            </a:xfrm>
            <a:prstGeom prst="upDownArrow">
              <a:avLst/>
            </a:prstGeom>
            <a:solidFill>
              <a:srgbClr val="FF0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9019205" y="11745412"/>
            <a:ext cx="829313" cy="1017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endParaRPr kumimoji="1" lang="ja-JP" altLang="en-US" sz="4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1" name="サブタイトル 2"/>
          <p:cNvSpPr txBox="1">
            <a:spLocks/>
          </p:cNvSpPr>
          <p:nvPr/>
        </p:nvSpPr>
        <p:spPr bwMode="auto">
          <a:xfrm>
            <a:off x="15495619" y="8802652"/>
            <a:ext cx="14396129" cy="8798140"/>
          </a:xfrm>
          <a:prstGeom prst="rect">
            <a:avLst/>
          </a:prstGeom>
          <a:solidFill>
            <a:schemeClr val="bg1"/>
          </a:solidFill>
          <a:ln w="603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417639" tIns="208820" rIns="417639" bIns="208820"/>
          <a:lstStyle/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３ー２　　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考察</a:t>
            </a:r>
            <a:r>
              <a:rPr lang="ja-JP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どの苗の実も成長せず、未熟なものであった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↓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肥料の栄養以外にも原因があるのではと考察　　　　　　　　　　　　 　　　　　　　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↓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毎回、記録していた土壌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に着目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</a:t>
            </a: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↓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166400" indent="-914400">
              <a:spcBef>
                <a:spcPct val="20000"/>
              </a:spcBef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　　　　　 　　　 　　　　　　　　　　　　　　　　                          　　　　　　　　　　　　　　　　　　　　　 　　　         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</a:t>
            </a:r>
            <a:endParaRPr lang="ja-JP" altLang="en-US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調べてみて、ゴーヤの最適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pH(6.5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7.5)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だとわかった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そこで、</a:t>
            </a:r>
            <a:r>
              <a:rPr lang="ja-JP" altLang="en-US" sz="5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土壌</a:t>
            </a:r>
            <a:r>
              <a:rPr lang="en-US" altLang="ja-JP" sz="5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pH</a:t>
            </a:r>
            <a:r>
              <a:rPr lang="ja-JP" altLang="en-US" sz="5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の改質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をしてみようと考えた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！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           </a:t>
            </a: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                            </a:t>
            </a:r>
            <a:endParaRPr lang="en-US" altLang="ja-JP" sz="40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en-US" altLang="ja-JP" sz="4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      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                                                 </a:t>
            </a:r>
          </a:p>
          <a:p>
            <a:pPr marL="252000">
              <a:spcBef>
                <a:spcPct val="20000"/>
              </a:spcBef>
              <a:buFont typeface="Arial" charset="0"/>
              <a:buNone/>
            </a:pP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　　　　　　　　　　　　　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52000">
              <a:spcBef>
                <a:spcPct val="20000"/>
              </a:spcBef>
              <a:buFont typeface="Arial" charset="0"/>
              <a:buNone/>
            </a:pP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33" name="グループ化 132"/>
          <p:cNvGrpSpPr/>
          <p:nvPr/>
        </p:nvGrpSpPr>
        <p:grpSpPr>
          <a:xfrm>
            <a:off x="15860078" y="9653417"/>
            <a:ext cx="3350208" cy="5089997"/>
            <a:chOff x="15838419" y="10541791"/>
            <a:chExt cx="3618153" cy="5350494"/>
          </a:xfrm>
        </p:grpSpPr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23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15838419" y="10782905"/>
              <a:ext cx="3618153" cy="5109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9" name="正方形/長方形 128"/>
            <p:cNvSpPr/>
            <p:nvPr/>
          </p:nvSpPr>
          <p:spPr>
            <a:xfrm>
              <a:off x="17128749" y="10541791"/>
              <a:ext cx="2325077" cy="8088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4400" b="1" dirty="0" smtClean="0">
                  <a:solidFill>
                    <a:schemeClr val="accent6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約</a:t>
              </a:r>
              <a:r>
                <a:rPr kumimoji="1" lang="en-US" altLang="ja-JP" sz="4400" b="1" dirty="0" smtClean="0">
                  <a:solidFill>
                    <a:schemeClr val="accent6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12cm</a:t>
              </a:r>
              <a:endPara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30" name="上下矢印 129"/>
            <p:cNvSpPr/>
            <p:nvPr/>
          </p:nvSpPr>
          <p:spPr>
            <a:xfrm>
              <a:off x="18678012" y="11273365"/>
              <a:ext cx="537439" cy="1849839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aphicFrame>
        <p:nvGraphicFramePr>
          <p:cNvPr id="131" name="表 130"/>
          <p:cNvGraphicFramePr>
            <a:graphicFrameLocks noGrp="1"/>
          </p:cNvGraphicFramePr>
          <p:nvPr/>
        </p:nvGraphicFramePr>
        <p:xfrm>
          <a:off x="19549279" y="13321333"/>
          <a:ext cx="9632502" cy="178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17"/>
                <a:gridCol w="1605417"/>
                <a:gridCol w="1605417"/>
                <a:gridCol w="1605417"/>
                <a:gridCol w="1605417"/>
                <a:gridCol w="1605417"/>
              </a:tblGrid>
              <a:tr h="8910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日付</a:t>
                      </a:r>
                      <a:endParaRPr kumimoji="1" lang="ja-JP" altLang="en-US" sz="28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6/16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6/23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7/7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7/14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8/26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8910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5.5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5.5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6.0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6.0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6.5</a:t>
                      </a:r>
                      <a:endParaRPr kumimoji="1" lang="ja-JP" altLang="en-US" sz="40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3" name="正方形/長方形 82"/>
          <p:cNvSpPr/>
          <p:nvPr/>
        </p:nvSpPr>
        <p:spPr>
          <a:xfrm>
            <a:off x="9019205" y="16217821"/>
            <a:ext cx="829313" cy="1017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  <a:endParaRPr kumimoji="1" lang="ja-JP" altLang="en-US" sz="4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12870490" y="11894239"/>
            <a:ext cx="829313" cy="1017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endParaRPr kumimoji="1" lang="ja-JP" altLang="en-US" sz="4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2870490" y="16134700"/>
            <a:ext cx="829313" cy="1017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④</a:t>
            </a:r>
            <a:endParaRPr kumimoji="1" lang="ja-JP" altLang="en-US" sz="4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4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ctr">
          <a:defRPr kumimoji="1" sz="4800" dirty="0">
            <a:latin typeface="HGPｺﾞｼｯｸE" pitchFamily="50" charset="-128"/>
            <a:ea typeface="HGPｺﾞｼｯｸE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145</Words>
  <Application>Microsoft Office PowerPoint</Application>
  <PresentationFormat>ユーザー設定</PresentationFormat>
  <Paragraphs>204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中本・近藤・谷原・下川・石原</dc:title>
  <dc:creator>okayamaken</dc:creator>
  <cp:lastModifiedBy>otiai74</cp:lastModifiedBy>
  <cp:revision>379</cp:revision>
  <cp:lastPrinted>2014-01-23T06:59:08Z</cp:lastPrinted>
  <dcterms:created xsi:type="dcterms:W3CDTF">2013-09-17T07:21:10Z</dcterms:created>
  <dcterms:modified xsi:type="dcterms:W3CDTF">2015-01-29T05:03:56Z</dcterms:modified>
</cp:coreProperties>
</file>